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  <p:embeddedFont>
      <p:font typeface="Source Code Pro"/>
      <p:regular r:id="rId32"/>
      <p:bold r:id="rId33"/>
      <p:italic r:id="rId34"/>
      <p:boldItalic r:id="rId35"/>
    </p:embeddedFont>
    <p:embeddedFont>
      <p:font typeface="Fira Sans Extra Condensed Medium"/>
      <p:regular r:id="rId36"/>
      <p:bold r:id="rId37"/>
      <p:italic r:id="rId38"/>
      <p:boldItalic r:id="rId39"/>
    </p:embeddedFont>
    <p:embeddedFont>
      <p:font typeface="Oswald"/>
      <p:regular r:id="rId40"/>
      <p:bold r:id="rId41"/>
    </p:embeddedFont>
    <p:embeddedFont>
      <p:font typeface="Fira Sans Extra Condensed"/>
      <p:regular r:id="rId42"/>
      <p:bold r:id="rId43"/>
      <p:italic r:id="rId44"/>
      <p:boldItalic r:id="rId45"/>
    </p:embeddedFont>
    <p:embeddedFont>
      <p:font typeface="Fira Sans Extra Condensed SemiBold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swald-regular.fntdata"/><Relationship Id="rId42" Type="http://schemas.openxmlformats.org/officeDocument/2006/relationships/font" Target="fonts/FiraSansExtraCondensed-regular.fntdata"/><Relationship Id="rId41" Type="http://schemas.openxmlformats.org/officeDocument/2006/relationships/font" Target="fonts/Oswald-bold.fntdata"/><Relationship Id="rId44" Type="http://schemas.openxmlformats.org/officeDocument/2006/relationships/font" Target="fonts/FiraSansExtraCondensed-italic.fntdata"/><Relationship Id="rId43" Type="http://schemas.openxmlformats.org/officeDocument/2006/relationships/font" Target="fonts/FiraSansExtraCondensed-bold.fntdata"/><Relationship Id="rId46" Type="http://schemas.openxmlformats.org/officeDocument/2006/relationships/font" Target="fonts/FiraSansExtraCondensedSemiBold-regular.fntdata"/><Relationship Id="rId45" Type="http://schemas.openxmlformats.org/officeDocument/2006/relationships/font" Target="fonts/FiraSansExtraCondense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raSansExtraCondensedSemiBold-italic.fntdata"/><Relationship Id="rId47" Type="http://schemas.openxmlformats.org/officeDocument/2006/relationships/font" Target="fonts/FiraSansExtraCondensedSemiBold-bold.fntdata"/><Relationship Id="rId49" Type="http://schemas.openxmlformats.org/officeDocument/2006/relationships/font" Target="fonts/FiraSansExtraCondensed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33" Type="http://schemas.openxmlformats.org/officeDocument/2006/relationships/font" Target="fonts/SourceCodePro-bold.fntdata"/><Relationship Id="rId32" Type="http://schemas.openxmlformats.org/officeDocument/2006/relationships/font" Target="fonts/SourceCodePro-regular.fntdata"/><Relationship Id="rId35" Type="http://schemas.openxmlformats.org/officeDocument/2006/relationships/font" Target="fonts/SourceCodePro-boldItalic.fntdata"/><Relationship Id="rId34" Type="http://schemas.openxmlformats.org/officeDocument/2006/relationships/font" Target="fonts/SourceCodePro-italic.fntdata"/><Relationship Id="rId37" Type="http://schemas.openxmlformats.org/officeDocument/2006/relationships/font" Target="fonts/FiraSansExtraCondensedMedium-bold.fntdata"/><Relationship Id="rId36" Type="http://schemas.openxmlformats.org/officeDocument/2006/relationships/font" Target="fonts/FiraSansExtraCondensedMedium-regular.fntdata"/><Relationship Id="rId39" Type="http://schemas.openxmlformats.org/officeDocument/2006/relationships/font" Target="fonts/FiraSansExtraCondensedMedium-boldItalic.fntdata"/><Relationship Id="rId38" Type="http://schemas.openxmlformats.org/officeDocument/2006/relationships/font" Target="fonts/FiraSansExtraCondensedMedium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regular.fntdata"/><Relationship Id="rId27" Type="http://schemas.openxmlformats.org/officeDocument/2006/relationships/slide" Target="slides/slide22.xml"/><Relationship Id="rId29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e33c64c1bd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e33c64c1bd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e33c64c1bd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e33c64c1bd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e33c64c1bd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e33c64c1bd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b4020ba0d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b4020ba0d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e33c64c1bd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e33c64c1bd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b4020ba0d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b4020ba0d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b4020ba0db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b4020ba0db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92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b4020ba0db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b4020ba0db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8e706656c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8e706656c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8e706656c0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8e706656c0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ec1ff2f5b1_1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ec1ff2f5b1_1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8e706656c0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8e706656c0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e33c64c1bd_3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e33c64c1bd_3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e33c64c1bd_2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e33c64c1bd_2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51de847d53_3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51de847d53_3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33c64c1bd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e33c64c1bd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e33c64c1bd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e33c64c1bd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e33c64c1bd_2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e33c64c1bd_2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e33c64c1bd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e33c64c1bd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e33c64c1bd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e33c64c1bd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e33c64c1bd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e33c64c1bd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de garde" type="title">
  <p:cSld name="TITLE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1" name="Google Shape;11;p2"/>
          <p:cNvSpPr txBox="1"/>
          <p:nvPr>
            <p:ph idx="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" name="Google Shape;12;p2"/>
          <p:cNvSpPr txBox="1"/>
          <p:nvPr>
            <p:ph idx="1" type="body"/>
          </p:nvPr>
        </p:nvSpPr>
        <p:spPr>
          <a:xfrm>
            <a:off x="654000" y="4168650"/>
            <a:ext cx="48771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Char char="●"/>
              <a:defRPr sz="2000">
                <a:solidFill>
                  <a:schemeClr val="accent4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○"/>
              <a:defRPr sz="1600">
                <a:solidFill>
                  <a:schemeClr val="accent4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■"/>
              <a:defRPr sz="1600">
                <a:solidFill>
                  <a:schemeClr val="accent4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  <a:defRPr sz="1600">
                <a:solidFill>
                  <a:schemeClr val="accent4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○"/>
              <a:defRPr sz="1600">
                <a:solidFill>
                  <a:schemeClr val="accent4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■"/>
              <a:defRPr sz="1600">
                <a:solidFill>
                  <a:schemeClr val="accent4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  <a:defRPr sz="1600">
                <a:solidFill>
                  <a:schemeClr val="accent4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○"/>
              <a:defRPr sz="1600">
                <a:solidFill>
                  <a:schemeClr val="accent4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■"/>
              <a:defRPr sz="1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504900" y="2220950"/>
            <a:ext cx="8134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3" type="subTitle"/>
          </p:nvPr>
        </p:nvSpPr>
        <p:spPr>
          <a:xfrm>
            <a:off x="1655850" y="2922350"/>
            <a:ext cx="57255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ction" type="secHead">
  <p:cSld name="SECTION_HEADER">
    <p:bg>
      <p:bgPr>
        <a:solidFill>
          <a:schemeClr val="lt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-14400" y="1738125"/>
            <a:ext cx="9172800" cy="11061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347750" y="1948550"/>
            <a:ext cx="8673300" cy="667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Fira Sans Extra Condensed"/>
              <a:buNone/>
              <a:defRPr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-28950" y="-19050"/>
            <a:ext cx="9172800" cy="11061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ans corp">
  <p:cSld name="BLANK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-28950" y="-19050"/>
            <a:ext cx="9172800" cy="11061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 type="blank">
  <p:cSld name="BLANK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>
  <p:cSld name="TITLE_ONLY_2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/>
        </p:nvSpPr>
        <p:spPr>
          <a:xfrm>
            <a:off x="609600" y="182875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Design Elements Infographics</a:t>
            </a:r>
            <a:endParaRPr b="1" sz="30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>
  <p:cSld name="CUSTOM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3A6E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9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3A6E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3">
  <p:cSld name="TITLE_ONLY_3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69875" y="186300"/>
            <a:ext cx="8520600" cy="733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Fira Sans Extra Condensed SemiBold"/>
              <a:buNone/>
              <a:defRPr sz="3000">
                <a:solidFill>
                  <a:schemeClr val="accent4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swald"/>
              <a:buNone/>
              <a:defRPr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swald"/>
              <a:buNone/>
              <a:defRPr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swald"/>
              <a:buNone/>
              <a:defRPr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swald"/>
              <a:buNone/>
              <a:defRPr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swald"/>
              <a:buNone/>
              <a:defRPr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swald"/>
              <a:buNone/>
              <a:defRPr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swald"/>
              <a:buNone/>
              <a:defRPr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swald"/>
              <a:buNone/>
              <a:defRPr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504900" y="1611350"/>
            <a:ext cx="8134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Création d'une application web et mobile pour la création des présentations et des rapports</a:t>
            </a:r>
            <a:endParaRPr/>
          </a:p>
        </p:txBody>
      </p:sp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9206" y="127000"/>
            <a:ext cx="1660894" cy="65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975" y="70050"/>
            <a:ext cx="765375" cy="76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70200" y="-92287"/>
            <a:ext cx="1536675" cy="1090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8" name="Google Shape;58;p13"/>
          <p:cNvSpPr txBox="1"/>
          <p:nvPr>
            <p:ph idx="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654000" y="4168650"/>
            <a:ext cx="48771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Réalisé  par :</a:t>
            </a:r>
            <a:r>
              <a:rPr lang="fr"/>
              <a:t> Ben nasar Adnan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fr"/>
              <a:t>Encadré par :</a:t>
            </a:r>
            <a:r>
              <a:rPr lang="fr"/>
              <a:t> Essaraj Fouad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10692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2TUP</a:t>
            </a: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189400" y="4618950"/>
            <a:ext cx="3041100" cy="2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03- Processus de développement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4" name="Google Shape;14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pSp>
        <p:nvGrpSpPr>
          <p:cNvPr id="145" name="Google Shape;145;p22"/>
          <p:cNvGrpSpPr/>
          <p:nvPr/>
        </p:nvGrpSpPr>
        <p:grpSpPr>
          <a:xfrm>
            <a:off x="136363" y="1128225"/>
            <a:ext cx="8871275" cy="3471175"/>
            <a:chOff x="136363" y="747225"/>
            <a:chExt cx="8871275" cy="3471175"/>
          </a:xfrm>
        </p:grpSpPr>
        <p:cxnSp>
          <p:nvCxnSpPr>
            <p:cNvPr id="146" name="Google Shape;146;p22"/>
            <p:cNvCxnSpPr>
              <a:stCxn id="147" idx="2"/>
            </p:cNvCxnSpPr>
            <p:nvPr/>
          </p:nvCxnSpPr>
          <p:spPr>
            <a:xfrm flipH="1" rot="-5400000">
              <a:off x="4593513" y="3360900"/>
              <a:ext cx="121500" cy="24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8B460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8" name="Google Shape;148;p22"/>
            <p:cNvCxnSpPr>
              <a:endCxn id="149" idx="0"/>
            </p:cNvCxnSpPr>
            <p:nvPr/>
          </p:nvCxnSpPr>
          <p:spPr>
            <a:xfrm rot="5400000">
              <a:off x="4433313" y="3218650"/>
              <a:ext cx="440400" cy="9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1F497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0" name="Google Shape;150;p22"/>
            <p:cNvCxnSpPr>
              <a:stCxn id="151" idx="0"/>
              <a:endCxn id="149" idx="2"/>
            </p:cNvCxnSpPr>
            <p:nvPr/>
          </p:nvCxnSpPr>
          <p:spPr>
            <a:xfrm rot="-5400000">
              <a:off x="4543113" y="3826600"/>
              <a:ext cx="215700" cy="45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1F497D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2" name="Google Shape;152;p22"/>
            <p:cNvGrpSpPr/>
            <p:nvPr/>
          </p:nvGrpSpPr>
          <p:grpSpPr>
            <a:xfrm>
              <a:off x="136363" y="747225"/>
              <a:ext cx="8871275" cy="3471175"/>
              <a:chOff x="120175" y="658250"/>
              <a:chExt cx="8871275" cy="3471175"/>
            </a:xfrm>
          </p:grpSpPr>
          <p:sp>
            <p:nvSpPr>
              <p:cNvPr id="149" name="Google Shape;149;p22"/>
              <p:cNvSpPr/>
              <p:nvPr/>
            </p:nvSpPr>
            <p:spPr>
              <a:xfrm>
                <a:off x="3694575" y="3350325"/>
                <a:ext cx="1884600" cy="281700"/>
              </a:xfrm>
              <a:prstGeom prst="roundRect">
                <a:avLst>
                  <a:gd fmla="val 50000" name="adj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r" sz="1600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Codage et tests</a:t>
                </a:r>
                <a:endParaRPr sz="2000">
                  <a:solidFill>
                    <a:srgbClr val="AD6A2B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51" name="Google Shape;151;p22"/>
              <p:cNvSpPr/>
              <p:nvPr/>
            </p:nvSpPr>
            <p:spPr>
              <a:xfrm>
                <a:off x="3878475" y="3847725"/>
                <a:ext cx="1508100" cy="281700"/>
              </a:xfrm>
              <a:prstGeom prst="roundRect">
                <a:avLst>
                  <a:gd fmla="val 50000" name="adj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r" sz="1600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Recette</a:t>
                </a:r>
                <a:endParaRPr sz="2000">
                  <a:solidFill>
                    <a:srgbClr val="AD6A2B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grpSp>
            <p:nvGrpSpPr>
              <p:cNvPr id="153" name="Google Shape;153;p22"/>
              <p:cNvGrpSpPr/>
              <p:nvPr/>
            </p:nvGrpSpPr>
            <p:grpSpPr>
              <a:xfrm>
                <a:off x="120175" y="658250"/>
                <a:ext cx="8871275" cy="2554125"/>
                <a:chOff x="196375" y="658250"/>
                <a:chExt cx="8871275" cy="2554125"/>
              </a:xfrm>
            </p:grpSpPr>
            <p:sp>
              <p:nvSpPr>
                <p:cNvPr id="154" name="Google Shape;154;p22"/>
                <p:cNvSpPr/>
                <p:nvPr/>
              </p:nvSpPr>
              <p:spPr>
                <a:xfrm>
                  <a:off x="5318350" y="1749675"/>
                  <a:ext cx="2298300" cy="382200"/>
                </a:xfrm>
                <a:prstGeom prst="roundRect">
                  <a:avLst>
                    <a:gd fmla="val 50000" name="adj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fr" sz="1600">
                      <a:solidFill>
                        <a:schemeClr val="lt1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Conception générique</a:t>
                  </a:r>
                  <a:endParaRPr sz="160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155" name="Google Shape;155;p22"/>
                <p:cNvSpPr/>
                <p:nvPr/>
              </p:nvSpPr>
              <p:spPr>
                <a:xfrm>
                  <a:off x="1736950" y="1735575"/>
                  <a:ext cx="2298300" cy="382200"/>
                </a:xfrm>
                <a:prstGeom prst="roundRect">
                  <a:avLst>
                    <a:gd fmla="val 50000" name="adj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fr" sz="1600">
                      <a:solidFill>
                        <a:schemeClr val="lt1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Analyse</a:t>
                  </a:r>
                  <a:endParaRPr sz="160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156" name="Google Shape;156;p22"/>
                <p:cNvSpPr/>
                <p:nvPr/>
              </p:nvSpPr>
              <p:spPr>
                <a:xfrm>
                  <a:off x="196375" y="1038263"/>
                  <a:ext cx="2978400" cy="382200"/>
                </a:xfrm>
                <a:prstGeom prst="roundRect">
                  <a:avLst>
                    <a:gd fmla="val 50000" name="adj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fr" sz="1600">
                      <a:solidFill>
                        <a:schemeClr val="lt1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Capture des besoins fonctionnels</a:t>
                  </a:r>
                  <a:endParaRPr sz="160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157" name="Google Shape;157;p22"/>
                <p:cNvSpPr/>
                <p:nvPr/>
              </p:nvSpPr>
              <p:spPr>
                <a:xfrm>
                  <a:off x="6089250" y="1027675"/>
                  <a:ext cx="2978400" cy="382200"/>
                </a:xfrm>
                <a:prstGeom prst="roundRect">
                  <a:avLst>
                    <a:gd fmla="val 50000" name="adj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fr" sz="1600">
                      <a:solidFill>
                        <a:schemeClr val="lt1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Capture des besoins techniques</a:t>
                  </a:r>
                  <a:endParaRPr sz="160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cxnSp>
              <p:nvCxnSpPr>
                <p:cNvPr id="158" name="Google Shape;158;p22"/>
                <p:cNvCxnSpPr>
                  <a:stCxn id="147" idx="0"/>
                  <a:endCxn id="154" idx="2"/>
                </p:cNvCxnSpPr>
                <p:nvPr/>
              </p:nvCxnSpPr>
              <p:spPr>
                <a:xfrm rot="-5400000">
                  <a:off x="5207475" y="1637375"/>
                  <a:ext cx="765600" cy="1754400"/>
                </a:xfrm>
                <a:prstGeom prst="curvedConnector3">
                  <a:avLst>
                    <a:gd fmla="val 49993" name="adj1"/>
                  </a:avLst>
                </a:prstGeom>
                <a:noFill/>
                <a:ln cap="flat" cmpd="sng" w="9525">
                  <a:solidFill>
                    <a:srgbClr val="1F497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159" name="Google Shape;159;p22"/>
                <p:cNvCxnSpPr>
                  <a:stCxn id="155" idx="2"/>
                  <a:endCxn id="147" idx="0"/>
                </p:cNvCxnSpPr>
                <p:nvPr/>
              </p:nvCxnSpPr>
              <p:spPr>
                <a:xfrm flipH="1" rot="-5400000">
                  <a:off x="3409750" y="1594125"/>
                  <a:ext cx="779700" cy="1827000"/>
                </a:xfrm>
                <a:prstGeom prst="curvedConnector3">
                  <a:avLst>
                    <a:gd fmla="val 49994" name="adj1"/>
                  </a:avLst>
                </a:prstGeom>
                <a:noFill/>
                <a:ln cap="flat" cmpd="sng" w="9525">
                  <a:solidFill>
                    <a:srgbClr val="1F497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160" name="Google Shape;160;p22"/>
                <p:cNvCxnSpPr>
                  <a:stCxn id="156" idx="2"/>
                  <a:endCxn id="155" idx="0"/>
                </p:cNvCxnSpPr>
                <p:nvPr/>
              </p:nvCxnSpPr>
              <p:spPr>
                <a:xfrm flipH="1" rot="-5400000">
                  <a:off x="2128375" y="977663"/>
                  <a:ext cx="315000" cy="1200600"/>
                </a:xfrm>
                <a:prstGeom prst="curvedConnector3">
                  <a:avLst>
                    <a:gd fmla="val 50018" name="adj1"/>
                  </a:avLst>
                </a:prstGeom>
                <a:noFill/>
                <a:ln cap="flat" cmpd="sng" w="9525">
                  <a:solidFill>
                    <a:srgbClr val="1F497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161" name="Google Shape;161;p22"/>
                <p:cNvCxnSpPr>
                  <a:stCxn id="157" idx="2"/>
                  <a:endCxn id="154" idx="0"/>
                </p:cNvCxnSpPr>
                <p:nvPr/>
              </p:nvCxnSpPr>
              <p:spPr>
                <a:xfrm rot="5400000">
                  <a:off x="6853050" y="1024375"/>
                  <a:ext cx="339900" cy="1110900"/>
                </a:xfrm>
                <a:prstGeom prst="curvedConnector3">
                  <a:avLst>
                    <a:gd fmla="val 49985" name="adj1"/>
                  </a:avLst>
                </a:prstGeom>
                <a:noFill/>
                <a:ln cap="flat" cmpd="sng" w="9525">
                  <a:solidFill>
                    <a:srgbClr val="1F497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62" name="Google Shape;162;p22"/>
                <p:cNvSpPr txBox="1"/>
                <p:nvPr/>
              </p:nvSpPr>
              <p:spPr>
                <a:xfrm>
                  <a:off x="686912" y="658250"/>
                  <a:ext cx="2002200" cy="2817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fr" sz="1700">
                      <a:solidFill>
                        <a:schemeClr val="accent4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Branche fonctionnelle</a:t>
                  </a:r>
                  <a:endParaRPr sz="1700">
                    <a:solidFill>
                      <a:schemeClr val="accent4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  <p:sp>
              <p:nvSpPr>
                <p:cNvPr id="163" name="Google Shape;163;p22"/>
                <p:cNvSpPr txBox="1"/>
                <p:nvPr/>
              </p:nvSpPr>
              <p:spPr>
                <a:xfrm>
                  <a:off x="6739390" y="658250"/>
                  <a:ext cx="2002200" cy="4104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fr" sz="1700">
                      <a:solidFill>
                        <a:schemeClr val="accent4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Branche Technique</a:t>
                  </a:r>
                  <a:endParaRPr sz="1700">
                    <a:solidFill>
                      <a:schemeClr val="accent4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  <p:sp>
              <p:nvSpPr>
                <p:cNvPr id="147" name="Google Shape;147;p22"/>
                <p:cNvSpPr/>
                <p:nvPr/>
              </p:nvSpPr>
              <p:spPr>
                <a:xfrm>
                  <a:off x="3483375" y="2897375"/>
                  <a:ext cx="2459400" cy="315000"/>
                </a:xfrm>
                <a:prstGeom prst="roundRect">
                  <a:avLst>
                    <a:gd fmla="val 50000" name="adj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fr" sz="1600">
                      <a:solidFill>
                        <a:srgbClr val="FFFFFF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Conception </a:t>
                  </a:r>
                  <a:endParaRPr sz="1600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Design thinking :</a:t>
            </a:r>
            <a:endParaRPr/>
          </a:p>
        </p:txBody>
      </p:sp>
      <p:sp>
        <p:nvSpPr>
          <p:cNvPr id="169" name="Google Shape;169;p23"/>
          <p:cNvSpPr/>
          <p:nvPr/>
        </p:nvSpPr>
        <p:spPr>
          <a:xfrm>
            <a:off x="132400" y="4725775"/>
            <a:ext cx="3041100" cy="2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03- Processus de développement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71" name="Google Shape;1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750" y="1117762"/>
            <a:ext cx="7445700" cy="34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type="title"/>
          </p:nvPr>
        </p:nvSpPr>
        <p:spPr>
          <a:xfrm>
            <a:off x="347750" y="1948550"/>
            <a:ext cx="8673300" cy="6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04- Planification</a:t>
            </a:r>
            <a:endParaRPr/>
          </a:p>
        </p:txBody>
      </p:sp>
      <p:sp>
        <p:nvSpPr>
          <p:cNvPr id="177" name="Google Shape;17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Diagramme de Gantt </a:t>
            </a:r>
            <a:endParaRPr/>
          </a:p>
        </p:txBody>
      </p:sp>
      <p:sp>
        <p:nvSpPr>
          <p:cNvPr id="183" name="Google Shape;183;p25"/>
          <p:cNvSpPr/>
          <p:nvPr/>
        </p:nvSpPr>
        <p:spPr>
          <a:xfrm>
            <a:off x="441850" y="4725775"/>
            <a:ext cx="1743900" cy="2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04- Planification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90" name="Google Shape;190;p26"/>
          <p:cNvSpPr txBox="1"/>
          <p:nvPr>
            <p:ph type="title"/>
          </p:nvPr>
        </p:nvSpPr>
        <p:spPr>
          <a:xfrm>
            <a:off x="347750" y="1948550"/>
            <a:ext cx="8673300" cy="6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05- </a:t>
            </a:r>
            <a:r>
              <a:rPr lang="fr"/>
              <a:t>Branche fonctionnelle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Carte d’empathie</a:t>
            </a:r>
            <a:endParaRPr/>
          </a:p>
        </p:txBody>
      </p:sp>
      <p:sp>
        <p:nvSpPr>
          <p:cNvPr id="196" name="Google Shape;19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97" name="Google Shape;197;p27"/>
          <p:cNvSpPr/>
          <p:nvPr/>
        </p:nvSpPr>
        <p:spPr>
          <a:xfrm>
            <a:off x="73925" y="4725775"/>
            <a:ext cx="2289900" cy="2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05- Branche Fonctionnelle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3" name="Google Shape;203;p28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Définir le problème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28"/>
          <p:cNvSpPr/>
          <p:nvPr/>
        </p:nvSpPr>
        <p:spPr>
          <a:xfrm>
            <a:off x="197850" y="4845150"/>
            <a:ext cx="2289900" cy="2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05- Branche Fonctionnelle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4100" y="1431400"/>
            <a:ext cx="3144500" cy="314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1" name="Google Shape;211;p29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Ideation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2" name="Google Shape;212;p29"/>
          <p:cNvSpPr/>
          <p:nvPr/>
        </p:nvSpPr>
        <p:spPr>
          <a:xfrm>
            <a:off x="127025" y="4725775"/>
            <a:ext cx="2289900" cy="2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05- Branche Fonctionnelle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13" name="Google Shape;21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0225" y="1033550"/>
            <a:ext cx="3848600" cy="384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Analyse Technique</a:t>
            </a:r>
            <a:endParaRPr/>
          </a:p>
        </p:txBody>
      </p:sp>
      <p:sp>
        <p:nvSpPr>
          <p:cNvPr id="219" name="Google Shape;219;p30"/>
          <p:cNvSpPr/>
          <p:nvPr/>
        </p:nvSpPr>
        <p:spPr>
          <a:xfrm>
            <a:off x="441850" y="4725775"/>
            <a:ext cx="2103300" cy="2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05- Branche technique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0" name="Google Shape;22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pSp>
        <p:nvGrpSpPr>
          <p:cNvPr id="221" name="Google Shape;221;p30"/>
          <p:cNvGrpSpPr/>
          <p:nvPr/>
        </p:nvGrpSpPr>
        <p:grpSpPr>
          <a:xfrm>
            <a:off x="2152856" y="1268349"/>
            <a:ext cx="5026983" cy="871735"/>
            <a:chOff x="998425" y="1182125"/>
            <a:chExt cx="1065400" cy="199500"/>
          </a:xfrm>
        </p:grpSpPr>
        <p:sp>
          <p:nvSpPr>
            <p:cNvPr id="222" name="Google Shape;222;p30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012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0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0"/>
            <p:cNvSpPr/>
            <p:nvPr/>
          </p:nvSpPr>
          <p:spPr>
            <a:xfrm>
              <a:off x="1303250" y="1193128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0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0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7" name="Google Shape;22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3625" y="1344402"/>
            <a:ext cx="777005" cy="719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0"/>
          <p:cNvPicPr preferRelativeResize="0"/>
          <p:nvPr/>
        </p:nvPicPr>
        <p:blipFill rotWithShape="1">
          <a:blip r:embed="rId4">
            <a:alphaModFix/>
          </a:blip>
          <a:srcRect b="29088" l="13372" r="10384" t="15088"/>
          <a:stretch/>
        </p:blipFill>
        <p:spPr>
          <a:xfrm>
            <a:off x="3657562" y="1415614"/>
            <a:ext cx="777021" cy="526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0"/>
          <p:cNvPicPr preferRelativeResize="0"/>
          <p:nvPr/>
        </p:nvPicPr>
        <p:blipFill rotWithShape="1">
          <a:blip r:embed="rId5">
            <a:alphaModFix/>
          </a:blip>
          <a:srcRect b="12155" l="0" r="0" t="17377"/>
          <a:stretch/>
        </p:blipFill>
        <p:spPr>
          <a:xfrm>
            <a:off x="4959062" y="1466168"/>
            <a:ext cx="777012" cy="476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0"/>
          <p:cNvPicPr preferRelativeResize="0"/>
          <p:nvPr/>
        </p:nvPicPr>
        <p:blipFill rotWithShape="1">
          <a:blip r:embed="rId6">
            <a:alphaModFix/>
          </a:blip>
          <a:srcRect b="25291" l="0" r="69149" t="20446"/>
          <a:stretch/>
        </p:blipFill>
        <p:spPr>
          <a:xfrm>
            <a:off x="6432945" y="1410647"/>
            <a:ext cx="633913" cy="5870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1" name="Google Shape;231;p30"/>
          <p:cNvGrpSpPr/>
          <p:nvPr/>
        </p:nvGrpSpPr>
        <p:grpSpPr>
          <a:xfrm rot="5400000">
            <a:off x="3446238" y="1852728"/>
            <a:ext cx="1978884" cy="3534305"/>
            <a:chOff x="2309617" y="2192755"/>
            <a:chExt cx="850365" cy="1406521"/>
          </a:xfrm>
        </p:grpSpPr>
        <p:sp>
          <p:nvSpPr>
            <p:cNvPr id="232" name="Google Shape;232;p30"/>
            <p:cNvSpPr/>
            <p:nvPr/>
          </p:nvSpPr>
          <p:spPr>
            <a:xfrm>
              <a:off x="2373234" y="2761962"/>
              <a:ext cx="248482" cy="268106"/>
            </a:xfrm>
            <a:custGeom>
              <a:rect b="b" l="l" r="r" t="t"/>
              <a:pathLst>
                <a:path extrusionOk="0" h="50467" w="46773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012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0"/>
            <p:cNvSpPr/>
            <p:nvPr/>
          </p:nvSpPr>
          <p:spPr>
            <a:xfrm>
              <a:off x="2726356" y="3024889"/>
              <a:ext cx="2582" cy="99328"/>
            </a:xfrm>
            <a:custGeom>
              <a:rect b="b" l="l" r="r" t="t"/>
              <a:pathLst>
                <a:path extrusionOk="0" h="18697" w="486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012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0"/>
            <p:cNvSpPr/>
            <p:nvPr/>
          </p:nvSpPr>
          <p:spPr>
            <a:xfrm>
              <a:off x="2785174" y="3024884"/>
              <a:ext cx="287220" cy="99333"/>
            </a:xfrm>
            <a:custGeom>
              <a:rect b="b" l="l" r="r" t="t"/>
              <a:pathLst>
                <a:path extrusionOk="0" h="18698" w="54065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012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0"/>
            <p:cNvSpPr/>
            <p:nvPr/>
          </p:nvSpPr>
          <p:spPr>
            <a:xfrm>
              <a:off x="2382903" y="3024884"/>
              <a:ext cx="287215" cy="99333"/>
            </a:xfrm>
            <a:custGeom>
              <a:rect b="b" l="l" r="r" t="t"/>
              <a:pathLst>
                <a:path extrusionOk="0" h="18698" w="54064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012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0"/>
            <p:cNvSpPr/>
            <p:nvPr/>
          </p:nvSpPr>
          <p:spPr>
            <a:xfrm rot="-5400000">
              <a:off x="2514286" y="3297035"/>
              <a:ext cx="441029" cy="163451"/>
            </a:xfrm>
            <a:custGeom>
              <a:rect b="b" l="l" r="r" t="t"/>
              <a:pathLst>
                <a:path extrusionOk="0" h="39988" w="49277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0388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>
                  <a:solidFill>
                    <a:srgbClr val="FFFFFF"/>
                  </a:solidFill>
                </a:rPr>
                <a:t>vite</a:t>
              </a:r>
              <a:endParaRPr b="1">
                <a:solidFill>
                  <a:srgbClr val="FFFFFF"/>
                </a:solidFill>
              </a:endParaRPr>
            </a:p>
          </p:txBody>
        </p:sp>
        <p:sp>
          <p:nvSpPr>
            <p:cNvPr id="237" name="Google Shape;237;p30"/>
            <p:cNvSpPr/>
            <p:nvPr/>
          </p:nvSpPr>
          <p:spPr>
            <a:xfrm rot="-5400000">
              <a:off x="2857725" y="3297016"/>
              <a:ext cx="441047" cy="163451"/>
            </a:xfrm>
            <a:custGeom>
              <a:rect b="b" l="l" r="r" t="t"/>
              <a:pathLst>
                <a:path extrusionOk="0" h="39988" w="49279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0388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100">
                  <a:solidFill>
                    <a:srgbClr val="FFFFFF"/>
                  </a:solidFill>
                </a:rPr>
                <a:t>Laravel UI AdminLTE</a:t>
              </a:r>
              <a:endParaRPr b="1" sz="1100">
                <a:solidFill>
                  <a:srgbClr val="FFFFFF"/>
                </a:solidFill>
              </a:endParaRPr>
            </a:p>
          </p:txBody>
        </p:sp>
        <p:sp>
          <p:nvSpPr>
            <p:cNvPr id="238" name="Google Shape;238;p30"/>
            <p:cNvSpPr/>
            <p:nvPr/>
          </p:nvSpPr>
          <p:spPr>
            <a:xfrm rot="-5400000">
              <a:off x="2170819" y="3297026"/>
              <a:ext cx="441047" cy="163451"/>
            </a:xfrm>
            <a:custGeom>
              <a:rect b="b" l="l" r="r" t="t"/>
              <a:pathLst>
                <a:path extrusionOk="0" h="39988" w="49279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0388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>
                  <a:solidFill>
                    <a:srgbClr val="FFFFFF"/>
                  </a:solidFill>
                </a:rPr>
                <a:t>i18n</a:t>
              </a:r>
              <a:endParaRPr b="1">
                <a:solidFill>
                  <a:srgbClr val="FFFFFF"/>
                </a:solidFill>
              </a:endParaRPr>
            </a:p>
          </p:txBody>
        </p:sp>
        <p:sp>
          <p:nvSpPr>
            <p:cNvPr id="239" name="Google Shape;239;p30"/>
            <p:cNvSpPr/>
            <p:nvPr/>
          </p:nvSpPr>
          <p:spPr>
            <a:xfrm>
              <a:off x="2718685" y="3114143"/>
              <a:ext cx="17919" cy="17924"/>
            </a:xfrm>
            <a:custGeom>
              <a:rect b="b" l="l" r="r" t="t"/>
              <a:pathLst>
                <a:path extrusionOk="0" h="3374" w="3373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0"/>
            <p:cNvSpPr/>
            <p:nvPr/>
          </p:nvSpPr>
          <p:spPr>
            <a:xfrm>
              <a:off x="3062128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0"/>
            <p:cNvSpPr/>
            <p:nvPr/>
          </p:nvSpPr>
          <p:spPr>
            <a:xfrm>
              <a:off x="2375226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0"/>
            <p:cNvSpPr/>
            <p:nvPr/>
          </p:nvSpPr>
          <p:spPr>
            <a:xfrm>
              <a:off x="2718685" y="3017224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0"/>
            <p:cNvSpPr/>
            <p:nvPr/>
          </p:nvSpPr>
          <p:spPr>
            <a:xfrm>
              <a:off x="2777509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0"/>
            <p:cNvSpPr/>
            <p:nvPr/>
          </p:nvSpPr>
          <p:spPr>
            <a:xfrm>
              <a:off x="2659856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0"/>
            <p:cNvSpPr/>
            <p:nvPr/>
          </p:nvSpPr>
          <p:spPr>
            <a:xfrm>
              <a:off x="2726356" y="2667807"/>
              <a:ext cx="2582" cy="99322"/>
            </a:xfrm>
            <a:custGeom>
              <a:rect b="b" l="l" r="r" t="t"/>
              <a:pathLst>
                <a:path extrusionOk="0" h="18696" w="486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012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2785174" y="2667796"/>
              <a:ext cx="287210" cy="99333"/>
            </a:xfrm>
            <a:custGeom>
              <a:rect b="b" l="l" r="r" t="t"/>
              <a:pathLst>
                <a:path extrusionOk="0" h="18698" w="54063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012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2382892" y="2667796"/>
              <a:ext cx="287226" cy="99333"/>
            </a:xfrm>
            <a:custGeom>
              <a:rect b="b" l="l" r="r" t="t"/>
              <a:pathLst>
                <a:path extrusionOk="0" h="18698" w="54066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012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0"/>
            <p:cNvSpPr/>
            <p:nvPr/>
          </p:nvSpPr>
          <p:spPr>
            <a:xfrm rot="-5400000">
              <a:off x="2514280" y="2331547"/>
              <a:ext cx="441029" cy="163459"/>
            </a:xfrm>
            <a:custGeom>
              <a:rect b="b" l="l" r="r" t="t"/>
              <a:pathLst>
                <a:path extrusionOk="0" h="39990" w="49277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0388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>
                  <a:solidFill>
                    <a:srgbClr val="FFFFFF"/>
                  </a:solidFill>
                </a:rPr>
                <a:t>AdminLTE</a:t>
              </a: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 rot="-5400000">
              <a:off x="2857729" y="2331549"/>
              <a:ext cx="441047" cy="163459"/>
            </a:xfrm>
            <a:custGeom>
              <a:rect b="b" l="l" r="r" t="t"/>
              <a:pathLst>
                <a:path extrusionOk="0" h="39990" w="49279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0388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>
                  <a:solidFill>
                    <a:srgbClr val="FFFFFF"/>
                  </a:solidFill>
                </a:rPr>
                <a:t>Laravel UI</a:t>
              </a:r>
              <a:endParaRPr/>
            </a:p>
          </p:txBody>
        </p:sp>
        <p:sp>
          <p:nvSpPr>
            <p:cNvPr id="250" name="Google Shape;250;p30"/>
            <p:cNvSpPr/>
            <p:nvPr/>
          </p:nvSpPr>
          <p:spPr>
            <a:xfrm>
              <a:off x="2718685" y="2660136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0"/>
            <p:cNvSpPr/>
            <p:nvPr/>
          </p:nvSpPr>
          <p:spPr>
            <a:xfrm>
              <a:off x="3062128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0"/>
            <p:cNvSpPr/>
            <p:nvPr/>
          </p:nvSpPr>
          <p:spPr>
            <a:xfrm>
              <a:off x="2375226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0"/>
            <p:cNvSpPr/>
            <p:nvPr/>
          </p:nvSpPr>
          <p:spPr>
            <a:xfrm>
              <a:off x="2718685" y="2756878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2777509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2659856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>
              <a:off x="2833559" y="2761962"/>
              <a:ext cx="248503" cy="268106"/>
            </a:xfrm>
            <a:custGeom>
              <a:rect b="b" l="l" r="r" t="t"/>
              <a:pathLst>
                <a:path extrusionOk="0" h="50467" w="46777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012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7" name="Google Shape;257;p30"/>
          <p:cNvPicPr preferRelativeResize="0"/>
          <p:nvPr/>
        </p:nvPicPr>
        <p:blipFill rotWithShape="1">
          <a:blip r:embed="rId6">
            <a:alphaModFix/>
          </a:blip>
          <a:srcRect b="25291" l="0" r="71209" t="20446"/>
          <a:stretch/>
        </p:blipFill>
        <p:spPr>
          <a:xfrm>
            <a:off x="4214438" y="3352442"/>
            <a:ext cx="442404" cy="4390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8" name="Google Shape;258;p30"/>
          <p:cNvGrpSpPr/>
          <p:nvPr/>
        </p:nvGrpSpPr>
        <p:grpSpPr>
          <a:xfrm rot="10800000">
            <a:off x="6353293" y="2210724"/>
            <a:ext cx="457427" cy="1630257"/>
            <a:chOff x="1697706" y="1148516"/>
            <a:chExt cx="788124" cy="3241713"/>
          </a:xfrm>
        </p:grpSpPr>
        <p:sp>
          <p:nvSpPr>
            <p:cNvPr id="259" name="Google Shape;259;p30"/>
            <p:cNvSpPr/>
            <p:nvPr/>
          </p:nvSpPr>
          <p:spPr>
            <a:xfrm>
              <a:off x="1697706" y="1148516"/>
              <a:ext cx="788124" cy="3241713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012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0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" name="Google Shape;261;p30"/>
          <p:cNvSpPr/>
          <p:nvPr/>
        </p:nvSpPr>
        <p:spPr>
          <a:xfrm>
            <a:off x="5087502" y="2630265"/>
            <a:ext cx="1108285" cy="380286"/>
          </a:xfrm>
          <a:custGeom>
            <a:rect b="b" l="l" r="r" t="t"/>
            <a:pathLst>
              <a:path extrusionOk="0" h="39988" w="49279">
                <a:moveTo>
                  <a:pt x="7997" y="0"/>
                </a:moveTo>
                <a:cubicBezTo>
                  <a:pt x="3580" y="0"/>
                  <a:pt x="0" y="3579"/>
                  <a:pt x="0" y="7995"/>
                </a:cubicBezTo>
                <a:lnTo>
                  <a:pt x="0" y="31993"/>
                </a:lnTo>
                <a:cubicBezTo>
                  <a:pt x="0" y="36409"/>
                  <a:pt x="3580" y="39988"/>
                  <a:pt x="7997" y="39988"/>
                </a:cubicBezTo>
                <a:lnTo>
                  <a:pt x="41282" y="39988"/>
                </a:lnTo>
                <a:cubicBezTo>
                  <a:pt x="45697" y="39988"/>
                  <a:pt x="49277" y="36409"/>
                  <a:pt x="49277" y="31993"/>
                </a:cubicBezTo>
                <a:lnTo>
                  <a:pt x="49277" y="7995"/>
                </a:lnTo>
                <a:cubicBezTo>
                  <a:pt x="49278" y="3579"/>
                  <a:pt x="45697" y="0"/>
                  <a:pt x="41282" y="0"/>
                </a:cubicBezTo>
                <a:close/>
              </a:path>
            </a:pathLst>
          </a:custGeom>
          <a:solidFill>
            <a:srgbClr val="0388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FFFF"/>
                </a:solidFill>
              </a:rPr>
              <a:t>Excel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 txBox="1"/>
          <p:nvPr>
            <p:ph type="title"/>
          </p:nvPr>
        </p:nvSpPr>
        <p:spPr>
          <a:xfrm>
            <a:off x="347750" y="1948550"/>
            <a:ext cx="8673300" cy="6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06- Conception</a:t>
            </a:r>
            <a:endParaRPr/>
          </a:p>
        </p:txBody>
      </p:sp>
      <p:sp>
        <p:nvSpPr>
          <p:cNvPr id="267" name="Google Shape;26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100"/>
              <a:t>Introduction </a:t>
            </a:r>
            <a:endParaRPr sz="3100"/>
          </a:p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6850" y="1372175"/>
            <a:ext cx="3238350" cy="32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2993350" y="3309550"/>
            <a:ext cx="2086800" cy="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Diagramme de Classe</a:t>
            </a:r>
            <a:endParaRPr/>
          </a:p>
        </p:txBody>
      </p:sp>
      <p:sp>
        <p:nvSpPr>
          <p:cNvPr id="273" name="Google Shape;273;p32"/>
          <p:cNvSpPr/>
          <p:nvPr/>
        </p:nvSpPr>
        <p:spPr>
          <a:xfrm>
            <a:off x="441850" y="4725775"/>
            <a:ext cx="1743900" cy="2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06- </a:t>
            </a:r>
            <a:r>
              <a:rPr lang="fr">
                <a:solidFill>
                  <a:schemeClr val="lt1"/>
                </a:solidFill>
              </a:rPr>
              <a:t>conception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4" name="Google Shape;27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75" name="Google Shape;2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450" y="1287150"/>
            <a:ext cx="5267088" cy="3438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"/>
          <p:cNvSpPr txBox="1"/>
          <p:nvPr>
            <p:ph type="title"/>
          </p:nvPr>
        </p:nvSpPr>
        <p:spPr>
          <a:xfrm>
            <a:off x="347750" y="1948550"/>
            <a:ext cx="8673300" cy="6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07- Réalisation</a:t>
            </a:r>
            <a:endParaRPr/>
          </a:p>
        </p:txBody>
      </p:sp>
      <p:sp>
        <p:nvSpPr>
          <p:cNvPr id="281" name="Google Shape;28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4"/>
          <p:cNvSpPr txBox="1"/>
          <p:nvPr>
            <p:ph type="title"/>
          </p:nvPr>
        </p:nvSpPr>
        <p:spPr>
          <a:xfrm>
            <a:off x="347750" y="1948550"/>
            <a:ext cx="8673300" cy="6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 </a:t>
            </a:r>
            <a:endParaRPr/>
          </a:p>
        </p:txBody>
      </p:sp>
      <p:sp>
        <p:nvSpPr>
          <p:cNvPr id="287" name="Google Shape;28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7979395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150">
                <a:solidFill>
                  <a:schemeClr val="lt1"/>
                </a:solidFill>
              </a:rPr>
              <a:t>PLan</a:t>
            </a:r>
            <a:endParaRPr sz="3150">
              <a:solidFill>
                <a:schemeClr val="lt1"/>
              </a:solidFill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1142250" y="1588350"/>
            <a:ext cx="641700" cy="5784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/>
        </p:nvSpPr>
        <p:spPr>
          <a:xfrm>
            <a:off x="1188750" y="1608150"/>
            <a:ext cx="548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2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1142250" y="2287700"/>
            <a:ext cx="641700" cy="5784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1188750" y="2307500"/>
            <a:ext cx="548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2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1142250" y="2987050"/>
            <a:ext cx="641700" cy="5784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1188750" y="3006850"/>
            <a:ext cx="548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2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270375" y="1588350"/>
            <a:ext cx="641700" cy="5784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316875" y="1608150"/>
            <a:ext cx="548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2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5270375" y="2287700"/>
            <a:ext cx="641700" cy="5784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5316875" y="2307500"/>
            <a:ext cx="548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05</a:t>
            </a:r>
            <a:endParaRPr b="1" sz="2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5270375" y="2987050"/>
            <a:ext cx="641700" cy="5784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5316875" y="3006850"/>
            <a:ext cx="548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06</a:t>
            </a:r>
            <a:endParaRPr b="1" sz="2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3298850" y="3754650"/>
            <a:ext cx="641700" cy="5784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3345350" y="3774450"/>
            <a:ext cx="548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07</a:t>
            </a:r>
            <a:endParaRPr b="1" sz="2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1782100" y="1705075"/>
            <a:ext cx="1878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Contexte de projet</a:t>
            </a:r>
            <a:endParaRPr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782096" y="2389575"/>
            <a:ext cx="2135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Développement agile</a:t>
            </a:r>
            <a:endParaRPr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1782100" y="3074075"/>
            <a:ext cx="2791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Processus de développement</a:t>
            </a:r>
            <a:endParaRPr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5865575" y="16467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Planification</a:t>
            </a:r>
            <a:endParaRPr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2" name="Google Shape;92;p15"/>
          <p:cNvSpPr txBox="1"/>
          <p:nvPr/>
        </p:nvSpPr>
        <p:spPr>
          <a:xfrm>
            <a:off x="5865575" y="23361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Branche fonctionnelle</a:t>
            </a:r>
            <a:endParaRPr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3" name="Google Shape;93;p15"/>
          <p:cNvSpPr txBox="1"/>
          <p:nvPr/>
        </p:nvSpPr>
        <p:spPr>
          <a:xfrm>
            <a:off x="5865575" y="30454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Conception</a:t>
            </a:r>
            <a:endParaRPr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3940550" y="38130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Réalisation</a:t>
            </a:r>
            <a:endParaRPr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347750" y="1948550"/>
            <a:ext cx="8673300" cy="6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</a:t>
            </a:r>
            <a:r>
              <a:rPr lang="fr"/>
              <a:t>1</a:t>
            </a:r>
            <a:r>
              <a:rPr lang="fr"/>
              <a:t>- Contexte de projet </a:t>
            </a:r>
            <a:endParaRPr/>
          </a:p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  <a:solidFill>
            <a:srgbClr val="00838F"/>
          </a:solidFill>
          <a:ln cap="flat" cmpd="sng" w="9525">
            <a:solidFill>
              <a:srgbClr val="008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Cahier de charge</a:t>
            </a:r>
            <a:endParaRPr/>
          </a:p>
        </p:txBody>
      </p:sp>
      <p:sp>
        <p:nvSpPr>
          <p:cNvPr id="106" name="Google Shape;106;p17"/>
          <p:cNvSpPr/>
          <p:nvPr/>
        </p:nvSpPr>
        <p:spPr>
          <a:xfrm>
            <a:off x="117650" y="4788325"/>
            <a:ext cx="1983000" cy="2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01-Contexte de projet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1400" y="1546500"/>
            <a:ext cx="3021875" cy="302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217350" y="177025"/>
            <a:ext cx="87093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Objectifs de formation </a:t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373725" y="4788325"/>
            <a:ext cx="1983000" cy="2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01-Contexte de projet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5225" y="1491402"/>
            <a:ext cx="2376100" cy="237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4200" y="1430550"/>
            <a:ext cx="2497800" cy="249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347750" y="1948550"/>
            <a:ext cx="8673300" cy="6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</a:t>
            </a:r>
            <a:r>
              <a:rPr lang="fr"/>
              <a:t>2</a:t>
            </a:r>
            <a:r>
              <a:rPr lang="fr"/>
              <a:t>- </a:t>
            </a:r>
            <a:r>
              <a:rPr lang="fr"/>
              <a:t>Développement</a:t>
            </a:r>
            <a:r>
              <a:rPr lang="fr"/>
              <a:t> agile</a:t>
            </a:r>
            <a:endParaRPr/>
          </a:p>
        </p:txBody>
      </p:sp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311700" y="186300"/>
            <a:ext cx="87093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Méthode</a:t>
            </a:r>
            <a:r>
              <a:rPr lang="fr"/>
              <a:t> agile : Scrum</a:t>
            </a:r>
            <a:endParaRPr/>
          </a:p>
        </p:txBody>
      </p:sp>
      <p:sp>
        <p:nvSpPr>
          <p:cNvPr id="129" name="Google Shape;129;p20"/>
          <p:cNvSpPr/>
          <p:nvPr/>
        </p:nvSpPr>
        <p:spPr>
          <a:xfrm>
            <a:off x="115275" y="4772200"/>
            <a:ext cx="2221500" cy="2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02- Développement agile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0" name="Google Shape;13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238" y="956300"/>
            <a:ext cx="6712224" cy="377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47750" y="1948550"/>
            <a:ext cx="8673300" cy="6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</a:t>
            </a:r>
            <a:r>
              <a:rPr lang="fr"/>
              <a:t>3</a:t>
            </a:r>
            <a:r>
              <a:rPr lang="fr"/>
              <a:t>-Processus de </a:t>
            </a:r>
            <a:r>
              <a:rPr lang="fr"/>
              <a:t>développement</a:t>
            </a:r>
            <a:r>
              <a:rPr lang="fr"/>
              <a:t> </a:t>
            </a:r>
            <a:endParaRPr/>
          </a:p>
        </p:txBody>
      </p:sp>
      <p:sp>
        <p:nvSpPr>
          <p:cNvPr id="137" name="Google Shape;13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ab-theme">
  <a:themeElements>
    <a:clrScheme name="Modern Writer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97B4BF"/>
      </a:accent1>
      <a:accent2>
        <a:srgbClr val="97B4BF"/>
      </a:accent2>
      <a:accent3>
        <a:srgbClr val="537C8C"/>
      </a:accent3>
      <a:accent4>
        <a:srgbClr val="234A59"/>
      </a:accent4>
      <a:accent5>
        <a:srgbClr val="00838F"/>
      </a:accent5>
      <a:accent6>
        <a:srgbClr val="326279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